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gs/tag12.xml" ContentType="application/vnd.openxmlformats-officedocument.presentationml.tags+xml"/>
  <Override PartName="/docProps/app.xml" ContentType="application/vnd.openxmlformats-officedocument.extended-properties+xml"/>
  <Override PartName="/ppt/tags/tag11.xml" ContentType="application/vnd.openxmlformats-officedocument.presentationml.tags+xml"/>
  <Override PartName="/ppt/tags/tag18.xml" ContentType="application/vnd.openxmlformats-officedocument.presentationml.tags+xml"/>
  <Override PartName="/ppt/tags/tag16.xml" ContentType="application/vnd.openxmlformats-officedocument.presentationml.tags+xml"/>
  <Override PartName="/ppt/tags/tag9.xml" ContentType="application/vnd.openxmlformats-officedocument.presentationml.tags+xml"/>
  <Override PartName="/ppt/tags/tag8.xml" ContentType="application/vnd.openxmlformats-officedocument.presentationml.tags+xml"/>
  <Override PartName="/ppt/tags/tag7.xml" ContentType="application/vnd.openxmlformats-officedocument.presentationml.tags+xml"/>
  <Override PartName="/ppt/tags/tag13.xml" ContentType="application/vnd.openxmlformats-officedocument.presentationml.tags+xml"/>
  <Override PartName="/ppt/tags/tag6.xml" ContentType="application/vnd.openxmlformats-officedocument.presentationml.tags+xml"/>
  <Override PartName="/ppt/tags/tag5.xml" ContentType="application/vnd.openxmlformats-officedocument.presentationml.tags+xml"/>
  <Override PartName="/ppt/tags/tag4.xml" ContentType="application/vnd.openxmlformats-officedocument.presentationml.tags+xml"/>
  <Override PartName="/ppt/tags/tag3.xml" ContentType="application/vnd.openxmlformats-officedocument.presentationml.tags+xml"/>
  <Override PartName="/ppt/tags/tag2.xml" ContentType="application/vnd.openxmlformats-officedocument.presentationml.tags+xml"/>
  <Override PartName="/ppt/tags/tag22.xml" ContentType="application/vnd.openxmlformats-officedocument.presentationml.tags+xml"/>
  <Override PartName="/ppt/tags/tag19.xml" ContentType="application/vnd.openxmlformats-officedocument.presentationml.tags+xml"/>
  <Override PartName="/ppt/tags/tag14.xml" ContentType="application/vnd.openxmlformats-officedocument.presentationml.tags+xml"/>
  <Override PartName="/ppt/tags/tag1.xml" ContentType="application/vnd.openxmlformats-officedocument.presentationml.tags+xml"/>
  <Override PartName="/ppt/tags/tag20.xml" ContentType="application/vnd.openxmlformats-officedocument.presentationml.tags+xml"/>
  <Override PartName="/ppt/tags/tag17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ppt/tags/tag21.xml" ContentType="application/vnd.openxmlformats-officedocument.presentationml.tags+xml"/>
  <Override PartName="/ppt/tags/tag10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3"/>
  </p:notesMasterIdLst>
  <p:handoutMasterIdLst>
    <p:handoutMasterId r:id="rId44"/>
  </p:handoutMasterIdLst>
  <p:sldIdLst>
    <p:sldId id="585" r:id="rId2"/>
    <p:sldId id="560" r:id="rId3"/>
    <p:sldId id="575" r:id="rId4"/>
    <p:sldId id="513" r:id="rId5"/>
    <p:sldId id="576" r:id="rId6"/>
    <p:sldId id="574" r:id="rId7"/>
    <p:sldId id="514" r:id="rId8"/>
    <p:sldId id="559" r:id="rId9"/>
    <p:sldId id="577" r:id="rId10"/>
    <p:sldId id="517" r:id="rId11"/>
    <p:sldId id="586" r:id="rId12"/>
    <p:sldId id="553" r:id="rId13"/>
    <p:sldId id="584" r:id="rId14"/>
    <p:sldId id="578" r:id="rId15"/>
    <p:sldId id="522" r:id="rId16"/>
    <p:sldId id="523" r:id="rId17"/>
    <p:sldId id="524" r:id="rId18"/>
    <p:sldId id="571" r:id="rId19"/>
    <p:sldId id="525" r:id="rId20"/>
    <p:sldId id="526" r:id="rId21"/>
    <p:sldId id="587" r:id="rId22"/>
    <p:sldId id="579" r:id="rId23"/>
    <p:sldId id="527" r:id="rId24"/>
    <p:sldId id="529" r:id="rId25"/>
    <p:sldId id="568" r:id="rId26"/>
    <p:sldId id="588" r:id="rId27"/>
    <p:sldId id="561" r:id="rId28"/>
    <p:sldId id="572" r:id="rId29"/>
    <p:sldId id="562" r:id="rId30"/>
    <p:sldId id="589" r:id="rId31"/>
    <p:sldId id="563" r:id="rId32"/>
    <p:sldId id="564" r:id="rId33"/>
    <p:sldId id="565" r:id="rId34"/>
    <p:sldId id="566" r:id="rId35"/>
    <p:sldId id="590" r:id="rId36"/>
    <p:sldId id="567" r:id="rId37"/>
    <p:sldId id="591" r:id="rId38"/>
    <p:sldId id="592" r:id="rId39"/>
    <p:sldId id="570" r:id="rId40"/>
    <p:sldId id="531" r:id="rId41"/>
    <p:sldId id="533" r:id="rId42"/>
  </p:sldIdLst>
  <p:sldSz cx="12192000" cy="6858000"/>
  <p:notesSz cx="7315200" cy="9601200"/>
  <p:custDataLst>
    <p:tags r:id="rId4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7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53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7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886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062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240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418" algn="l" defTabSz="91435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6600"/>
    <a:srgbClr val="663300"/>
    <a:srgbClr val="2D2D8A"/>
    <a:srgbClr val="CC9900"/>
    <a:srgbClr val="3333FF"/>
    <a:srgbClr val="FF3300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3" autoAdjust="0"/>
    <p:restoredTop sz="82334" autoAdjust="0"/>
  </p:normalViewPr>
  <p:slideViewPr>
    <p:cSldViewPr>
      <p:cViewPr varScale="1">
        <p:scale>
          <a:sx n="64" d="100"/>
          <a:sy n="64" d="100"/>
        </p:scale>
        <p:origin x="61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customXml" Target="../customXml/item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F20C6108-B344-48B3-B893-0983A3B538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8DD6487-14A9-49B8-972D-88A1CCAF32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250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3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1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  (first) / Arc Consistency (second)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test has structure, it ‘s more like a manual describing a</a:t>
            </a:r>
            <a:r>
              <a:rPr lang="en-US" baseline="0" dirty="0"/>
              <a:t> set of constraints that have to hold 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47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Demo:</a:t>
            </a:r>
          </a:p>
          <a:p>
            <a:endParaRPr lang="en-US" baseline="0" dirty="0"/>
          </a:p>
          <a:p>
            <a:r>
              <a:rPr lang="en-US" baseline="0" dirty="0"/>
              <a:t>Run </a:t>
            </a:r>
            <a:r>
              <a:rPr lang="en-US" baseline="0" dirty="0" err="1"/>
              <a:t>constraint.jar</a:t>
            </a:r>
            <a:r>
              <a:rPr lang="en-US" baseline="0" dirty="0"/>
              <a:t> or </a:t>
            </a:r>
            <a:r>
              <a:rPr lang="en-US" baseline="0" dirty="0" err="1"/>
              <a:t>constraint.exe</a:t>
            </a:r>
            <a:r>
              <a:rPr lang="en-US" baseline="0" dirty="0"/>
              <a:t>, load the 5 queens problem.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Demo is just showing the n-queens applet as</a:t>
            </a:r>
            <a:r>
              <a:rPr lang="en-US" baseline="0" dirty="0"/>
              <a:t> illustration of constraint graph, but later in lecture we’ll interact with the applet.</a:t>
            </a:r>
          </a:p>
          <a:p>
            <a:r>
              <a:rPr lang="en-US" dirty="0" err="1"/>
              <a:t>aispace.org</a:t>
            </a:r>
            <a:r>
              <a:rPr lang="en-US" dirty="0"/>
              <a:t> will have the latest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4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the n-queens demo is used later as a demo; at this stage in lecture</a:t>
            </a:r>
            <a:r>
              <a:rPr lang="en-US" baseline="0" dirty="0"/>
              <a:t> just the above is shown and talked about without engaging in any interaction with the applet.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59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10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53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Auto-consistency (note</a:t>
            </a:r>
            <a:r>
              <a:rPr lang="en-US" baseline="0" dirty="0"/>
              <a:t> initially nothing gets deleted/pruned since there are consistent options for all constraints for initial variable domains)</a:t>
            </a:r>
          </a:p>
          <a:p>
            <a:endParaRPr lang="en-US" baseline="0" dirty="0"/>
          </a:p>
          <a:p>
            <a:r>
              <a:rPr lang="en-US" baseline="0" dirty="0"/>
              <a:t>Flashes whenever something needs to be re-checked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8DD6487-14A9-49B8-972D-88A1CCAF324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0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39D5-275B-4A42-9DA6-D22E6DB5F3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86EB-61D6-4887-8014-0AD8743EA1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484AB-0E1D-492A-AE0D-24B7131CB05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8B0A2-D928-43B3-898A-E5B176FEDE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67" indent="0">
              <a:buNone/>
              <a:defRPr sz="1900"/>
            </a:lvl2pPr>
            <a:lvl3pPr marL="914332" indent="0">
              <a:buNone/>
              <a:defRPr sz="1600"/>
            </a:lvl3pPr>
            <a:lvl4pPr marL="1371498" indent="0">
              <a:buNone/>
              <a:defRPr sz="1500"/>
            </a:lvl4pPr>
            <a:lvl5pPr marL="1828664" indent="0">
              <a:buNone/>
              <a:defRPr sz="1500"/>
            </a:lvl5pPr>
            <a:lvl6pPr marL="2285830" indent="0">
              <a:buNone/>
              <a:defRPr sz="1500"/>
            </a:lvl6pPr>
            <a:lvl7pPr marL="2742994" indent="0">
              <a:buNone/>
              <a:defRPr sz="1500"/>
            </a:lvl7pPr>
            <a:lvl8pPr marL="3200160" indent="0">
              <a:buNone/>
              <a:defRPr sz="1500"/>
            </a:lvl8pPr>
            <a:lvl9pPr marL="36573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11AF2F-4CEE-4004-B96A-AF75E50B2E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254D69-0A2A-4D82-92F5-6566037E01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7" indent="0">
              <a:buNone/>
              <a:defRPr sz="2000" b="1"/>
            </a:lvl2pPr>
            <a:lvl3pPr marL="914332" indent="0">
              <a:buNone/>
              <a:defRPr sz="19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F3699-33B4-4046-A8C0-1E5BF91EE4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5258-A7B0-4F44-AD94-A478DFDD650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0972F-AC02-4B9F-93B0-511030A361B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35C1DF-81AF-4DF4-BCE2-0F605F1BC4C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67" indent="0">
              <a:buNone/>
              <a:defRPr sz="2800"/>
            </a:lvl2pPr>
            <a:lvl3pPr marL="914332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30" indent="0">
              <a:buNone/>
              <a:defRPr sz="2000"/>
            </a:lvl6pPr>
            <a:lvl7pPr marL="2742994" indent="0">
              <a:buNone/>
              <a:defRPr sz="2000"/>
            </a:lvl7pPr>
            <a:lvl8pPr marL="3200160" indent="0">
              <a:buNone/>
              <a:defRPr sz="2000"/>
            </a:lvl8pPr>
            <a:lvl9pPr marL="3657327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67" indent="0">
              <a:buNone/>
              <a:defRPr sz="1200"/>
            </a:lvl2pPr>
            <a:lvl3pPr marL="914332" indent="0">
              <a:buNone/>
              <a:defRPr sz="11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30" indent="0">
              <a:buNone/>
              <a:defRPr sz="900"/>
            </a:lvl6pPr>
            <a:lvl7pPr marL="2742994" indent="0">
              <a:buNone/>
              <a:defRPr sz="900"/>
            </a:lvl7pPr>
            <a:lvl8pPr marL="3200160" indent="0">
              <a:buNone/>
              <a:defRPr sz="900"/>
            </a:lvl8pPr>
            <a:lvl9pPr marL="3657327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7F8EA-D214-4032-BF2B-062C28AE1B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2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6F9CEA6C-9676-4610-9E76-A9EBD51544B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3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4" tIns="45718" rIns="91434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67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9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66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74" indent="-34287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95" indent="-28573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1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80" indent="-228584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47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12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578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744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910" indent="-2285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8.wmf"/><Relationship Id="rId12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6.xml"/><Relationship Id="rId10" Type="http://schemas.openxmlformats.org/officeDocument/2006/relationships/image" Target="../media/image11.png"/><Relationship Id="rId4" Type="http://schemas.openxmlformats.org/officeDocument/2006/relationships/tags" Target="../tags/tag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11.xml"/><Relationship Id="rId10" Type="http://schemas.openxmlformats.org/officeDocument/2006/relationships/image" Target="../media/image18.png"/><Relationship Id="rId4" Type="http://schemas.openxmlformats.org/officeDocument/2006/relationships/tags" Target="../tags/tag10.xml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" Type="http://schemas.openxmlformats.org/officeDocument/2006/relationships/tags" Target="../tags/tag13.xml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2.png"/><Relationship Id="rId5" Type="http://schemas.openxmlformats.org/officeDocument/2006/relationships/tags" Target="../tags/tag16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9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2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Foundations of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Constraint Satisfaction Problems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02" tIns="45718" rIns="9140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8693" y="1680828"/>
            <a:ext cx="5734497" cy="38007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55809" y="1983007"/>
            <a:ext cx="2312391" cy="34746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3569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5029200" y="6400801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of Demo N-Queens</a:t>
            </a:r>
          </a:p>
        </p:txBody>
      </p:sp>
      <p:pic>
        <p:nvPicPr>
          <p:cNvPr id="4" name="Picture 3" descr="Screen Shot 2014-08-10 at 12.13.01 PM 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40278"/>
            <a:ext cx="10896600" cy="57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Sudoku</a:t>
            </a:r>
          </a:p>
        </p:txBody>
      </p:sp>
      <p:pic>
        <p:nvPicPr>
          <p:cNvPr id="12291" name="Picture 2" descr="C:\Documents and Settings\Administrator\My Documents\My Pictures\Sudoku_Board_Fig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2" name="Group 49"/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6" name="Rectangle 5"/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8" name="Straight Connector 7"/>
            <p:cNvCxnSpPr>
              <a:stCxn id="6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6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6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6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50"/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1" name="Rectangle 20"/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/>
            <p:cNvCxnSpPr>
              <a:stCxn id="21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1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1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1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1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48"/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3" name="Rectangle 32"/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4" name="Straight Connector 33"/>
            <p:cNvCxnSpPr>
              <a:stCxn id="33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The Waltz Algorithm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5486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The Waltz algorithm is for interpreting line drawings of solid </a:t>
            </a:r>
            <a:r>
              <a:rPr lang="en-US" sz="2400" dirty="0" err="1"/>
              <a:t>polyhedra</a:t>
            </a:r>
            <a:r>
              <a:rPr lang="en-US" sz="2400" dirty="0"/>
              <a:t> as 3D objects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An early example of an AI computation posed as a CSP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758" y="3237460"/>
            <a:ext cx="5879840" cy="3252824"/>
          </a:xfrm>
          <a:prstGeom prst="rect">
            <a:avLst/>
          </a:prstGeom>
          <a:noFill/>
        </p:spPr>
      </p:pic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553200" y="4572000"/>
            <a:ext cx="5486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4" tIns="45718" rIns="91434" bIns="45718" numCol="1" anchor="t" anchorCtr="0" compatLnSpc="1">
            <a:prstTxWarp prst="textNoShape">
              <a:avLst/>
            </a:prstTxWarp>
          </a:bodyPr>
          <a:lstStyle/>
          <a:p>
            <a:pPr marL="342874" indent="-342874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Approach: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Each intersection is a variable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Adjacent intersections impose constraints on each other</a:t>
            </a:r>
          </a:p>
          <a:p>
            <a:pPr marL="800051" lvl="1" indent="-342874">
              <a:lnSpc>
                <a:spcPct val="80000"/>
              </a:lnSpc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  <a:cs typeface="+mn-cs"/>
              </a:rPr>
              <a:t>Solutions are physically realizable 3D interpretations</a:t>
            </a:r>
            <a:endParaRPr lang="en-US" sz="2000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5" name="Group 5"/>
          <p:cNvGrpSpPr>
            <a:grpSpLocks/>
          </p:cNvGrpSpPr>
          <p:nvPr/>
        </p:nvGrpSpPr>
        <p:grpSpPr bwMode="auto">
          <a:xfrm>
            <a:off x="8702675" y="3482975"/>
            <a:ext cx="762000" cy="609600"/>
            <a:chOff x="1296" y="2736"/>
            <a:chExt cx="480" cy="528"/>
          </a:xfrm>
        </p:grpSpPr>
        <p:sp>
          <p:nvSpPr>
            <p:cNvPr id="16" name="Line 6"/>
            <p:cNvSpPr>
              <a:spLocks noChangeShapeType="1"/>
            </p:cNvSpPr>
            <p:nvPr/>
          </p:nvSpPr>
          <p:spPr bwMode="auto">
            <a:xfrm>
              <a:off x="1536" y="2736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7"/>
            <p:cNvSpPr>
              <a:spLocks noChangeShapeType="1"/>
            </p:cNvSpPr>
            <p:nvPr/>
          </p:nvSpPr>
          <p:spPr bwMode="auto">
            <a:xfrm>
              <a:off x="1536" y="3024"/>
              <a:ext cx="24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8"/>
            <p:cNvSpPr>
              <a:spLocks noChangeShapeType="1"/>
            </p:cNvSpPr>
            <p:nvPr/>
          </p:nvSpPr>
          <p:spPr bwMode="auto">
            <a:xfrm flipH="1">
              <a:off x="1296" y="3024"/>
              <a:ext cx="24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9388475" y="3482975"/>
            <a:ext cx="533400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600"/>
              <a:t>?</a:t>
            </a:r>
          </a:p>
        </p:txBody>
      </p:sp>
      <p:pic>
        <p:nvPicPr>
          <p:cNvPr id="20" name="Picture 19" descr="Waltz-ful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1" y="1600201"/>
            <a:ext cx="1885951" cy="178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4" descr="Waltz-partia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665" y="2111375"/>
            <a:ext cx="809625" cy="706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1090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Varieties of CSPs and Constraints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1" y="1372103"/>
            <a:ext cx="7316459" cy="49519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69654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CSPs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Varieties of Constraints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934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</a:t>
            </a:r>
            <a:r>
              <a:rPr lang="en-US" sz="1900" dirty="0" err="1"/>
              <a:t>representable</a:t>
            </a:r>
            <a:r>
              <a:rPr lang="en-US" sz="1900" dirty="0"/>
              <a:t>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</a:t>
            </a:r>
            <a:r>
              <a:rPr lang="en-US" sz="1900" dirty="0" err="1"/>
              <a:t>Bayes</a:t>
            </a:r>
            <a:r>
              <a:rPr lang="en-US" sz="1900" dirty="0"/>
              <a:t>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202494" y="2617786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224261" y="3455987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520" y="1448142"/>
            <a:ext cx="4952679" cy="33521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Real-World CSPs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CSPs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1" y="1524416"/>
            <a:ext cx="8866186" cy="462832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Standard Search Formulation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What is Search For?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2021" y="3810795"/>
            <a:ext cx="3067051" cy="2665413"/>
          </a:xfrm>
          <a:prstGeom prst="rect">
            <a:avLst/>
          </a:prstGeom>
          <a:noFill/>
        </p:spPr>
      </p:pic>
      <p:grpSp>
        <p:nvGrpSpPr>
          <p:cNvPr id="9" name="Group 8"/>
          <p:cNvGrpSpPr/>
          <p:nvPr/>
        </p:nvGrpSpPr>
        <p:grpSpPr>
          <a:xfrm>
            <a:off x="7596188" y="1882124"/>
            <a:ext cx="3376612" cy="2228563"/>
            <a:chOff x="7596188" y="1882124"/>
            <a:chExt cx="3376612" cy="2228563"/>
          </a:xfrm>
        </p:grpSpPr>
        <p:sp>
          <p:nvSpPr>
            <p:cNvPr id="7" name="Rectangle 6"/>
            <p:cNvSpPr/>
            <p:nvPr/>
          </p:nvSpPr>
          <p:spPr>
            <a:xfrm>
              <a:off x="7772401" y="1905001"/>
              <a:ext cx="152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96188" y="1882124"/>
              <a:ext cx="3376612" cy="222856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Methods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" name="TextBox 5"/>
          <p:cNvSpPr txBox="1">
            <a:spLocks noChangeArrowheads="1"/>
          </p:cNvSpPr>
          <p:nvPr/>
        </p:nvSpPr>
        <p:spPr bwMode="auto">
          <a:xfrm>
            <a:off x="9372600" y="6400802"/>
            <a:ext cx="2743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dfs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-- DFS</a:t>
            </a:r>
          </a:p>
        </p:txBody>
      </p:sp>
      <p:pic>
        <p:nvPicPr>
          <p:cNvPr id="4" name="Coloring--df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143000"/>
            <a:ext cx="8382000" cy="523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752602"/>
            <a:ext cx="7315199" cy="42782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7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8298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Example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30981" y="1447800"/>
            <a:ext cx="1165225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5" name="Picture 5"/>
          <p:cNvPicPr>
            <a:picLocks noChangeAspect="1" noChangeArrowheads="1"/>
          </p:cNvPicPr>
          <p:nvPr/>
        </p:nvPicPr>
        <p:blipFill>
          <a:blip r:embed="rId3" cstate="print"/>
          <a:srcRect l="983" t="1931"/>
          <a:stretch>
            <a:fillRect/>
          </a:stretch>
        </p:blipFill>
        <p:spPr bwMode="auto">
          <a:xfrm>
            <a:off x="4535581" y="1474413"/>
            <a:ext cx="3846420" cy="2048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6" name="Picture 6"/>
          <p:cNvPicPr>
            <a:picLocks noChangeAspect="1" noChangeArrowheads="1"/>
          </p:cNvPicPr>
          <p:nvPr/>
        </p:nvPicPr>
        <p:blipFill>
          <a:blip r:embed="rId4" cstate="print"/>
          <a:srcRect l="645" t="615"/>
          <a:stretch>
            <a:fillRect/>
          </a:stretch>
        </p:blipFill>
        <p:spPr bwMode="auto">
          <a:xfrm>
            <a:off x="3692899" y="1474413"/>
            <a:ext cx="4534647" cy="3365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07" name="Picture 7"/>
          <p:cNvPicPr>
            <a:picLocks noChangeAspect="1" noChangeArrowheads="1"/>
          </p:cNvPicPr>
          <p:nvPr/>
        </p:nvPicPr>
        <p:blipFill>
          <a:blip r:embed="rId5" cstate="print"/>
          <a:srcRect l="578" t="520"/>
          <a:stretch>
            <a:fillRect/>
          </a:stretch>
        </p:blipFill>
        <p:spPr bwMode="auto">
          <a:xfrm>
            <a:off x="2823322" y="1483377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3962400"/>
            <a:ext cx="4571999" cy="26739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Backtracking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/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8534400" y="6400801"/>
            <a:ext cx="3581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coloring -- backtracking]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Coloring – Backtracking</a:t>
            </a:r>
          </a:p>
        </p:txBody>
      </p:sp>
      <p:pic>
        <p:nvPicPr>
          <p:cNvPr id="4" name="Coloring--backtr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9761" y="1143000"/>
            <a:ext cx="841247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Improving Backtracking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646237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8402" y="1600646"/>
            <a:ext cx="7237410" cy="405675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Forward Checking</a:t>
            </a:r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9" name="Text Box 23"/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26640" name="Text Box 24"/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6641" name="Text Box 25"/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6642" name="Text Box 26"/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6643" name="Text Box 27"/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6644" name="Text Box 28"/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925725" name="Rectangle 29"/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6" name="Rectangle 30"/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7" name="Rectangle 31"/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8" name="Rectangle 32"/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29" name="Rectangle 33"/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25730" name="Rectangle 34"/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6637" name="TextBox 19"/>
          <p:cNvSpPr txBox="1">
            <a:spLocks noChangeArrowheads="1"/>
          </p:cNvSpPr>
          <p:nvPr/>
        </p:nvSpPr>
        <p:spPr bwMode="auto">
          <a:xfrm>
            <a:off x="8610600" y="647700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5725" grpId="0" animBg="1"/>
      <p:bldP spid="925726" grpId="0" animBg="1"/>
      <p:bldP spid="925727" grpId="0" animBg="1"/>
      <p:bldP spid="925728" grpId="0" animBg="1"/>
      <p:bldP spid="925729" grpId="0" animBg="1"/>
      <p:bldP spid="9257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2" y="1905000"/>
            <a:ext cx="7736292" cy="3581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3947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021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</a:t>
            </a:r>
          </a:p>
        </p:txBody>
      </p:sp>
      <p:pic>
        <p:nvPicPr>
          <p:cNvPr id="3" name="Coloring--backtracking with forward che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6588" y="1139826"/>
            <a:ext cx="8378824" cy="523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Filtering: Constraint Propagation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2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 Box 23"/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43" name="Text Box 24"/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4" name="Text Box 25"/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5" name="Text Box 26"/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6" name="Text Box 27"/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7" name="Text Box 28"/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Consistency of A Single Arc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 l="32086" t="992" r="53169" b="49403"/>
          <a:stretch>
            <a:fillRect/>
          </a:stretch>
        </p:blipFill>
        <p:spPr bwMode="auto">
          <a:xfrm>
            <a:off x="1371600" y="2209800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4455459" y="3200400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4455459" y="3200400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5562602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28682" name="Picture 4"/>
          <p:cNvPicPr>
            <a:picLocks noChangeAspect="1" noChangeArrowheads="1"/>
          </p:cNvPicPr>
          <p:nvPr/>
        </p:nvPicPr>
        <p:blipFill>
          <a:blip r:embed="rId3" cstate="print"/>
          <a:srcRect l="240" t="44061" r="14766" b="29301"/>
          <a:stretch>
            <a:fillRect/>
          </a:stretch>
        </p:blipFill>
        <p:spPr bwMode="auto">
          <a:xfrm>
            <a:off x="4016189" y="2362200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4"/>
          <p:cNvPicPr>
            <a:picLocks noChangeAspect="1" noChangeArrowheads="1"/>
          </p:cNvPicPr>
          <p:nvPr/>
        </p:nvPicPr>
        <p:blipFill>
          <a:blip r:embed="rId3" cstate="print"/>
          <a:srcRect l="2042" t="89345" r="86736" b="2664"/>
          <a:stretch>
            <a:fillRect/>
          </a:stretch>
        </p:blipFill>
        <p:spPr bwMode="auto">
          <a:xfrm>
            <a:off x="4150659" y="28194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810137"/>
            <a:ext cx="4200129" cy="1747096"/>
          </a:xfrm>
          <a:prstGeom prst="rect">
            <a:avLst/>
          </a:prstGeom>
          <a:noFill/>
        </p:spPr>
      </p:pic>
      <p:sp>
        <p:nvSpPr>
          <p:cNvPr id="38" name="Text Box 23"/>
          <p:cNvSpPr txBox="1">
            <a:spLocks noChangeArrowheads="1"/>
          </p:cNvSpPr>
          <p:nvPr/>
        </p:nvSpPr>
        <p:spPr bwMode="auto">
          <a:xfrm>
            <a:off x="1465261" y="2698376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9" name="Text Box 24"/>
          <p:cNvSpPr txBox="1">
            <a:spLocks noChangeArrowheads="1"/>
          </p:cNvSpPr>
          <p:nvPr/>
        </p:nvSpPr>
        <p:spPr bwMode="auto">
          <a:xfrm>
            <a:off x="2057401" y="28003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981201" y="24697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2438401" y="2545976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42" name="Text Box 27"/>
          <p:cNvSpPr txBox="1">
            <a:spLocks noChangeArrowheads="1"/>
          </p:cNvSpPr>
          <p:nvPr/>
        </p:nvSpPr>
        <p:spPr bwMode="auto">
          <a:xfrm>
            <a:off x="2487706" y="2944908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43" name="Text Box 28"/>
          <p:cNvSpPr txBox="1">
            <a:spLocks noChangeArrowheads="1"/>
          </p:cNvSpPr>
          <p:nvPr/>
        </p:nvSpPr>
        <p:spPr bwMode="auto">
          <a:xfrm>
            <a:off x="2483971" y="3200401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60" grpId="0" animBg="1"/>
      <p:bldP spid="927760" grpId="1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2" cstate="print"/>
          <a:srcRect l="53170" r="31245" b="49403"/>
          <a:stretch>
            <a:fillRect/>
          </a:stretch>
        </p:blipFill>
        <p:spPr bwMode="auto">
          <a:xfrm>
            <a:off x="914400" y="2339789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Arc Consistency of an Entire CSP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 l="270" t="60717" r="14474"/>
          <a:stretch>
            <a:fillRect/>
          </a:stretch>
        </p:blipFill>
        <p:spPr bwMode="auto">
          <a:xfrm>
            <a:off x="3505200" y="2492188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7757" name="Freeform 13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58" name="Freeform 14"/>
          <p:cNvSpPr>
            <a:spLocks/>
          </p:cNvSpPr>
          <p:nvPr/>
        </p:nvSpPr>
        <p:spPr bwMode="auto">
          <a:xfrm>
            <a:off x="7756339" y="3482788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0" name="Freeform 16"/>
          <p:cNvSpPr>
            <a:spLocks/>
          </p:cNvSpPr>
          <p:nvPr/>
        </p:nvSpPr>
        <p:spPr bwMode="auto">
          <a:xfrm>
            <a:off x="7756339" y="3482788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927761" name="Freeform 17"/>
          <p:cNvSpPr>
            <a:spLocks/>
          </p:cNvSpPr>
          <p:nvPr/>
        </p:nvSpPr>
        <p:spPr bwMode="auto">
          <a:xfrm>
            <a:off x="5394139" y="3482788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9707" name="TextBox 17"/>
          <p:cNvSpPr txBox="1">
            <a:spLocks noChangeArrowheads="1"/>
          </p:cNvSpPr>
          <p:nvPr/>
        </p:nvSpPr>
        <p:spPr bwMode="auto">
          <a:xfrm>
            <a:off x="9372600" y="5257802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438792" y="0"/>
            <a:ext cx="753208" cy="16617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08061" y="2873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600201" y="29493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1524001" y="2644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33" name="Text Box 26"/>
          <p:cNvSpPr txBox="1">
            <a:spLocks noChangeArrowheads="1"/>
          </p:cNvSpPr>
          <p:nvPr/>
        </p:nvSpPr>
        <p:spPr bwMode="auto">
          <a:xfrm>
            <a:off x="2017061" y="271182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34" name="Text Box 27"/>
          <p:cNvSpPr txBox="1">
            <a:spLocks noChangeArrowheads="1"/>
          </p:cNvSpPr>
          <p:nvPr/>
        </p:nvSpPr>
        <p:spPr bwMode="auto">
          <a:xfrm>
            <a:off x="2048435" y="3119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2044701" y="3348317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7" grpId="0" animBg="1"/>
      <p:bldP spid="927757" grpId="1" animBg="1"/>
      <p:bldP spid="927758" grpId="0" animBg="1"/>
      <p:bldP spid="927758" grpId="1" animBg="1"/>
      <p:bldP spid="927760" grpId="0" animBg="1"/>
      <p:bldP spid="927760" grpId="1" animBg="1"/>
      <p:bldP spid="927760" grpId="2" animBg="1"/>
      <p:bldP spid="927760" grpId="3" animBg="1"/>
      <p:bldP spid="9277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Enforcing Arc Consistency in a CSP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590800" y="5638800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1371601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5181600" y="6457895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Arc Consistency – CSP Applet – n Queens</a:t>
            </a:r>
          </a:p>
        </p:txBody>
      </p:sp>
      <p:pic>
        <p:nvPicPr>
          <p:cNvPr id="3" name="Arc Consistency -- CSP applet -- n quee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7538" y="1143000"/>
            <a:ext cx="8416925" cy="526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Limitations of Arc Consistency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1143000" y="1600201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31748" name="Group 4"/>
          <p:cNvGrpSpPr>
            <a:grpSpLocks/>
          </p:cNvGrpSpPr>
          <p:nvPr/>
        </p:nvGrpSpPr>
        <p:grpSpPr bwMode="auto">
          <a:xfrm>
            <a:off x="7543800" y="1524000"/>
            <a:ext cx="3124200" cy="1524000"/>
            <a:chOff x="3552" y="1056"/>
            <a:chExt cx="2016" cy="1056"/>
          </a:xfrm>
        </p:grpSpPr>
        <p:grpSp>
          <p:nvGrpSpPr>
            <p:cNvPr id="31775" name="Group 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85" name="Oval 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6" name="Text Box 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6" name="Group 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83" name="Oval 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4" name="Text Box 1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77" name="Group 1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81" name="Oval 1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82" name="Text Box 1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78" name="Line 1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Line 1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80" name="Line 1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49" name="Rectangle 18"/>
          <p:cNvSpPr>
            <a:spLocks noChangeArrowheads="1"/>
          </p:cNvSpPr>
          <p:nvPr/>
        </p:nvSpPr>
        <p:spPr bwMode="auto">
          <a:xfrm>
            <a:off x="80010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0" name="Rectangle 19"/>
          <p:cNvSpPr>
            <a:spLocks noChangeArrowheads="1"/>
          </p:cNvSpPr>
          <p:nvPr/>
        </p:nvSpPr>
        <p:spPr bwMode="auto">
          <a:xfrm>
            <a:off x="83058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1" name="Rectangle 21"/>
          <p:cNvSpPr>
            <a:spLocks noChangeArrowheads="1"/>
          </p:cNvSpPr>
          <p:nvPr/>
        </p:nvSpPr>
        <p:spPr bwMode="auto">
          <a:xfrm>
            <a:off x="9982200" y="2667000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2" name="Rectangle 22"/>
          <p:cNvSpPr>
            <a:spLocks noChangeArrowheads="1"/>
          </p:cNvSpPr>
          <p:nvPr/>
        </p:nvSpPr>
        <p:spPr bwMode="auto">
          <a:xfrm>
            <a:off x="8686800" y="1676400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3" name="Rectangle 23"/>
          <p:cNvSpPr>
            <a:spLocks noChangeArrowheads="1"/>
          </p:cNvSpPr>
          <p:nvPr/>
        </p:nvSpPr>
        <p:spPr bwMode="auto">
          <a:xfrm>
            <a:off x="10287000" y="26670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1754" name="Group 24"/>
          <p:cNvGrpSpPr>
            <a:grpSpLocks/>
          </p:cNvGrpSpPr>
          <p:nvPr/>
        </p:nvGrpSpPr>
        <p:grpSpPr bwMode="auto">
          <a:xfrm>
            <a:off x="7543800" y="3581400"/>
            <a:ext cx="3124200" cy="1524000"/>
            <a:chOff x="3552" y="1056"/>
            <a:chExt cx="2016" cy="1056"/>
          </a:xfrm>
        </p:grpSpPr>
        <p:grpSp>
          <p:nvGrpSpPr>
            <p:cNvPr id="31763" name="Group 25"/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31773" name="Oval 26"/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4" name="Text Box 27"/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4" name="Group 28"/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31771" name="Oval 29"/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2" name="Text Box 30"/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31765" name="Group 31"/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31769" name="Oval 32"/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1770" name="Text Box 33"/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31766" name="Line 34"/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7" name="Line 35"/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68" name="Line 36"/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755" name="Rectangle 37"/>
          <p:cNvSpPr>
            <a:spLocks noChangeArrowheads="1"/>
          </p:cNvSpPr>
          <p:nvPr/>
        </p:nvSpPr>
        <p:spPr bwMode="auto">
          <a:xfrm>
            <a:off x="76962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6" name="Rectangle 40"/>
          <p:cNvSpPr>
            <a:spLocks noChangeArrowheads="1"/>
          </p:cNvSpPr>
          <p:nvPr/>
        </p:nvSpPr>
        <p:spPr bwMode="auto">
          <a:xfrm>
            <a:off x="9677400" y="47244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7" name="Rectangle 43"/>
          <p:cNvSpPr>
            <a:spLocks noChangeArrowheads="1"/>
          </p:cNvSpPr>
          <p:nvPr/>
        </p:nvSpPr>
        <p:spPr bwMode="auto">
          <a:xfrm>
            <a:off x="8686800" y="3733800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8" name="Rectangle 45"/>
          <p:cNvSpPr>
            <a:spLocks noChangeArrowheads="1"/>
          </p:cNvSpPr>
          <p:nvPr/>
        </p:nvSpPr>
        <p:spPr bwMode="auto">
          <a:xfrm>
            <a:off x="9296400" y="37338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59" name="Rectangle 46"/>
          <p:cNvSpPr>
            <a:spLocks noChangeArrowheads="1"/>
          </p:cNvSpPr>
          <p:nvPr/>
        </p:nvSpPr>
        <p:spPr bwMode="auto">
          <a:xfrm>
            <a:off x="83058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0" name="Rectangle 47"/>
          <p:cNvSpPr>
            <a:spLocks noChangeArrowheads="1"/>
          </p:cNvSpPr>
          <p:nvPr/>
        </p:nvSpPr>
        <p:spPr bwMode="auto">
          <a:xfrm>
            <a:off x="10287000" y="4724400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761" name="Text Box 48"/>
          <p:cNvSpPr txBox="1">
            <a:spLocks noChangeArrowheads="1"/>
          </p:cNvSpPr>
          <p:nvPr/>
        </p:nvSpPr>
        <p:spPr bwMode="auto">
          <a:xfrm>
            <a:off x="8382000" y="5334001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42" name="TextBox 19"/>
          <p:cNvSpPr txBox="1">
            <a:spLocks noChangeArrowheads="1"/>
          </p:cNvSpPr>
          <p:nvPr/>
        </p:nvSpPr>
        <p:spPr bwMode="auto">
          <a:xfrm>
            <a:off x="8382000" y="6477001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43" name="TextBox 19"/>
          <p:cNvSpPr txBox="1">
            <a:spLocks noChangeArrowheads="1"/>
          </p:cNvSpPr>
          <p:nvPr/>
        </p:nvSpPr>
        <p:spPr bwMode="auto">
          <a:xfrm>
            <a:off x="8382000" y="6172200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Forward Checking – Complex Graph</a:t>
            </a:r>
          </a:p>
        </p:txBody>
      </p:sp>
      <p:pic>
        <p:nvPicPr>
          <p:cNvPr id="3" name="Coloring--backtracking with forward checking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4369" y="1143000"/>
            <a:ext cx="8323263" cy="520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12192000" cy="1143000"/>
          </a:xfrm>
        </p:spPr>
        <p:txBody>
          <a:bodyPr/>
          <a:lstStyle/>
          <a:p>
            <a:r>
              <a:rPr lang="en-US" sz="3600" dirty="0"/>
              <a:t>Video of Demo Coloring – Backtracking with Arc Consistency – Complex Graph</a:t>
            </a:r>
          </a:p>
        </p:txBody>
      </p:sp>
      <p:pic>
        <p:nvPicPr>
          <p:cNvPr id="3" name="Coloring--backtracking with arc consistency -- complex grap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5950" y="1143000"/>
            <a:ext cx="8420100" cy="52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2" y="1371982"/>
            <a:ext cx="10218735" cy="49046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Constraint Satisfaction Problems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Simple example of a </a:t>
            </a:r>
            <a:r>
              <a:rPr lang="en-US" sz="2000" i="1" dirty="0"/>
              <a:t>formal representation language</a:t>
            </a:r>
          </a:p>
          <a:p>
            <a:pPr eaLnBrk="1" hangingPunct="1">
              <a:lnSpc>
                <a:spcPct val="80000"/>
              </a:lnSpc>
            </a:pPr>
            <a:endParaRPr lang="en-US" sz="2000" i="1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400" y="1159072"/>
            <a:ext cx="3505200" cy="2726810"/>
          </a:xfrm>
          <a:prstGeom prst="rect">
            <a:avLst/>
          </a:prstGeom>
          <a:noFill/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67602" y="4267201"/>
            <a:ext cx="4320801" cy="20002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Minimum Remaining Values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3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0484" y="4419600"/>
            <a:ext cx="4772915" cy="2285998"/>
          </a:xfrm>
          <a:prstGeom prst="rect">
            <a:avLst/>
          </a:prstGeom>
          <a:noFill/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Ordering: Least Constraining Value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0866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3" cstate="print"/>
          <a:srcRect l="288" t="900"/>
          <a:stretch>
            <a:fillRect/>
          </a:stretch>
        </p:blipFill>
        <p:spPr bwMode="auto">
          <a:xfrm>
            <a:off x="7655860" y="1470212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CSP Examples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940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Map Coloring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6705600" cy="472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408893" y="1228165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202609" y="1417801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34281" y="2141729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31725" y="5695209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80322" y="3675531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58455" y="4217897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5019" y="4178525"/>
            <a:ext cx="3929781" cy="2069651"/>
          </a:xfrm>
          <a:prstGeom prst="rect">
            <a:avLst/>
          </a:prstGeom>
          <a:noFill/>
        </p:spPr>
      </p:pic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1219200" y="3562293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1219200" y="4114801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3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53870" y="2635626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4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39037" y="2135563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2157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N-Queens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/>
              <a:t>Formulation 2: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9220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5600" y="213360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8304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743202" y="3022134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4" name="Picture 22"/>
          <p:cNvPicPr>
            <a:picLocks noChangeAspect="1" noChangeArrowheads="1"/>
          </p:cNvPicPr>
          <p:nvPr/>
        </p:nvPicPr>
        <p:blipFill>
          <a:blip r:embed="rId15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1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5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8" name="Picture 17" descr="txp_fi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9" name="TextBox 19"/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9230" name="TextBox 20"/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9" grpId="0"/>
      <p:bldP spid="92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Constraint Graphs</a:t>
            </a: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3537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4A241252C948A6570CBF597C30C6" ma:contentTypeVersion="3" ma:contentTypeDescription="Create a new document." ma:contentTypeScope="" ma:versionID="e80368974e608db4edbfd3df7d8687b0">
  <xsd:schema xmlns:xsd="http://www.w3.org/2001/XMLSchema" xmlns:xs="http://www.w3.org/2001/XMLSchema" xmlns:p="http://schemas.microsoft.com/office/2006/metadata/properties" xmlns:ns2="2ccdc9e6-d4c0-4e94-abfa-623fd4851f43" targetNamespace="http://schemas.microsoft.com/office/2006/metadata/properties" ma:root="true" ma:fieldsID="a616610b27c1edefad48546d420e63df" ns2:_="">
    <xsd:import namespace="2ccdc9e6-d4c0-4e94-abfa-623fd4851f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dc9e6-d4c0-4e94-abfa-623fd4851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29F229-5616-4792-AA17-4D32ABE7D70A}"/>
</file>

<file path=customXml/itemProps2.xml><?xml version="1.0" encoding="utf-8"?>
<ds:datastoreItem xmlns:ds="http://schemas.openxmlformats.org/officeDocument/2006/customXml" ds:itemID="{8D0CDB3C-5799-4227-9893-84343FDDAE42}"/>
</file>

<file path=customXml/itemProps3.xml><?xml version="1.0" encoding="utf-8"?>
<ds:datastoreItem xmlns:ds="http://schemas.openxmlformats.org/officeDocument/2006/customXml" ds:itemID="{21E618EA-AD0F-4F58-807D-0B9D8579B0CB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 - print</Template>
  <TotalTime>33743</TotalTime>
  <Words>1743</Words>
  <Application>Microsoft Office PowerPoint</Application>
  <PresentationFormat>Widescreen</PresentationFormat>
  <Paragraphs>356</Paragraphs>
  <Slides>41</Slides>
  <Notes>10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Times New Roman</vt:lpstr>
      <vt:lpstr>Wingdings</vt:lpstr>
      <vt:lpstr>dan-berkeley-nlp-v1</vt:lpstr>
      <vt:lpstr>Foundations of Artificial Intelligence </vt:lpstr>
      <vt:lpstr>What is Search For?</vt:lpstr>
      <vt:lpstr>Constraint Satisfaction Problems</vt:lpstr>
      <vt:lpstr>Constraint Satisfaction Problems</vt:lpstr>
      <vt:lpstr>CSP Examples</vt:lpstr>
      <vt:lpstr>Example: Map Coloring</vt:lpstr>
      <vt:lpstr>Example: N-Queens</vt:lpstr>
      <vt:lpstr>Example: N-Queens</vt:lpstr>
      <vt:lpstr>Constraint Graphs</vt:lpstr>
      <vt:lpstr>Constraint Graphs</vt:lpstr>
      <vt:lpstr>Screenshot of Demo N-Queens</vt:lpstr>
      <vt:lpstr>Example: Sudoku</vt:lpstr>
      <vt:lpstr>Example: The Waltz Algorithm</vt:lpstr>
      <vt:lpstr>Varieties of CSPs and Constraints</vt:lpstr>
      <vt:lpstr>Varieties of CSPs</vt:lpstr>
      <vt:lpstr>Varieties of Constraints</vt:lpstr>
      <vt:lpstr>Real-World CSPs</vt:lpstr>
      <vt:lpstr>Solving CSPs</vt:lpstr>
      <vt:lpstr>Standard Search Formulation</vt:lpstr>
      <vt:lpstr>Search Methods</vt:lpstr>
      <vt:lpstr>Video of Demo Coloring -- DFS</vt:lpstr>
      <vt:lpstr>Backtracking Search</vt:lpstr>
      <vt:lpstr>Backtracking Search</vt:lpstr>
      <vt:lpstr>Backtracking Example</vt:lpstr>
      <vt:lpstr>Backtracking Search</vt:lpstr>
      <vt:lpstr>Video of Demo Coloring – Backtracking</vt:lpstr>
      <vt:lpstr>Improving Backtracking</vt:lpstr>
      <vt:lpstr>Filtering</vt:lpstr>
      <vt:lpstr>Filtering: Forward Checking</vt:lpstr>
      <vt:lpstr>Video of Demo Coloring – Backtracking with Forward Checking</vt:lpstr>
      <vt:lpstr>Filtering: Constraint Propagation</vt:lpstr>
      <vt:lpstr>Consistency of A Single Arc</vt:lpstr>
      <vt:lpstr>Arc Consistency of an Entire CSP</vt:lpstr>
      <vt:lpstr>Enforcing Arc Consistency in a CSP</vt:lpstr>
      <vt:lpstr>Video of Demo Arc Consistency – CSP Applet – n Queens</vt:lpstr>
      <vt:lpstr>Limitations of Arc Consistency</vt:lpstr>
      <vt:lpstr>Video of Demo Coloring – Backtracking with Forward Checking – Complex Graph</vt:lpstr>
      <vt:lpstr>Video of Demo Coloring – Backtracking with Arc Consistency – Complex Graph</vt:lpstr>
      <vt:lpstr>Ordering</vt:lpstr>
      <vt:lpstr>Ordering: Minimum Remaining Values</vt:lpstr>
      <vt:lpstr>Ordering: Least Constraining Value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Georg Christoph Gutjahr</cp:lastModifiedBy>
  <cp:revision>2144</cp:revision>
  <cp:lastPrinted>2014-01-30T19:57:00Z</cp:lastPrinted>
  <dcterms:created xsi:type="dcterms:W3CDTF">2004-08-27T04:16:05Z</dcterms:created>
  <dcterms:modified xsi:type="dcterms:W3CDTF">2020-11-10T03:17:32Z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0x010100D4ED4A241252C948A6570CBF597C30C6</vt:lpwstr>
  </property>
</Properties>
</file>